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oleObject" PartName="/ppt/embeddings/oleObject9.bin"/>
  <Override ContentType="application/vnd.openxmlformats-officedocument.oleObject" PartName="/ppt/embeddings/oleObject32.bin"/>
  <Override ContentType="application/vnd.openxmlformats-officedocument.oleObject" PartName="/ppt/embeddings/oleObject15.bin"/>
  <Override ContentType="application/vnd.openxmlformats-officedocument.oleObject" PartName="/ppt/embeddings/oleObject40.bin"/>
  <Override ContentType="application/vnd.openxmlformats-officedocument.oleObject" PartName="/ppt/embeddings/oleObject41.bin"/>
  <Override ContentType="application/vnd.openxmlformats-officedocument.oleObject" PartName="/ppt/embeddings/oleObject8.bin"/>
  <Override ContentType="application/vnd.openxmlformats-officedocument.oleObject" PartName="/ppt/embeddings/oleObject33.bin"/>
  <Override ContentType="application/vnd.openxmlformats-officedocument.oleObject" PartName="/ppt/embeddings/oleObject24.bin"/>
  <Override ContentType="application/vnd.openxmlformats-officedocument.oleObject" PartName="/ppt/embeddings/oleObject25.bin"/>
  <Override ContentType="application/vnd.openxmlformats-officedocument.oleObject" PartName="/ppt/embeddings/oleObject17.bin"/>
  <Override ContentType="application/vnd.openxmlformats-officedocument.oleObject" PartName="/ppt/embeddings/oleObject42.bin"/>
  <Override ContentType="application/vnd.openxmlformats-officedocument.oleObject" PartName="/ppt/embeddings/oleObject7.bin"/>
  <Override ContentType="application/vnd.openxmlformats-officedocument.oleObject" PartName="/ppt/embeddings/oleObject16.bin"/>
  <Override ContentType="application/vnd.openxmlformats-officedocument.oleObject" PartName="/ppt/embeddings/oleObject34.bin"/>
  <Override ContentType="application/vnd.openxmlformats-officedocument.oleObject" PartName="/ppt/embeddings/oleObject18.bin"/>
  <Override ContentType="application/vnd.openxmlformats-officedocument.oleObject" PartName="/ppt/embeddings/oleObject1.bin"/>
  <Override ContentType="application/vnd.openxmlformats-officedocument.oleObject" PartName="/ppt/embeddings/oleObject52.bin"/>
  <Override ContentType="application/vnd.openxmlformats-officedocument.oleObject" PartName="/ppt/embeddings/oleObject48.bin"/>
  <Override ContentType="application/vnd.openxmlformats-officedocument.oleObject" PartName="/ppt/embeddings/oleObject35.bin"/>
  <Override ContentType="application/vnd.openxmlformats-officedocument.oleObject" PartName="/ppt/embeddings/oleObject22.bin"/>
  <Override ContentType="application/vnd.openxmlformats-officedocument.oleObject" PartName="/ppt/embeddings/oleObject19.bin"/>
  <Override ContentType="application/vnd.openxmlformats-officedocument.oleObject" PartName="/ppt/embeddings/oleObject49.bin"/>
  <Override ContentType="application/vnd.openxmlformats-officedocument.oleObject" PartName="/ppt/embeddings/oleObject10.bin"/>
  <Override ContentType="application/vnd.openxmlformats-officedocument.oleObject" PartName="/ppt/embeddings/oleObject23.bin"/>
  <Override ContentType="application/vnd.openxmlformats-officedocument.oleObject" PartName="/ppt/embeddings/oleObject36.bin"/>
  <Override ContentType="application/vnd.openxmlformats-officedocument.oleObject" PartName="/ppt/embeddings/oleObject37.bin"/>
  <Override ContentType="application/vnd.openxmlformats-officedocument.oleObject" PartName="/ppt/embeddings/oleObject45.bin"/>
  <Override ContentType="application/vnd.openxmlformats-officedocument.oleObject" PartName="/ppt/embeddings/oleObject29.bin"/>
  <Override ContentType="application/vnd.openxmlformats-officedocument.oleObject" PartName="/ppt/embeddings/oleObject4.bin"/>
  <Override ContentType="application/vnd.openxmlformats-officedocument.oleObject" PartName="/ppt/embeddings/oleObject28.bin"/>
  <Override ContentType="application/vnd.openxmlformats-officedocument.oleObject" PartName="/ppt/embeddings/oleObject11.bin"/>
  <Override ContentType="application/vnd.openxmlformats-officedocument.oleObject" PartName="/ppt/embeddings/oleObject46.bin"/>
  <Override ContentType="application/vnd.openxmlformats-officedocument.oleObject" PartName="/ppt/embeddings/oleObject20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47.bin"/>
  <Override ContentType="application/vnd.openxmlformats-officedocument.oleObject" PartName="/ppt/embeddings/oleObject21.bin"/>
  <Override ContentType="application/vnd.openxmlformats-officedocument.oleObject" PartName="/ppt/embeddings/oleObject38.bin"/>
  <Override ContentType="application/vnd.openxmlformats-officedocument.oleObject" PartName="/ppt/embeddings/oleObject13.bin"/>
  <Override ContentType="application/vnd.openxmlformats-officedocument.oleObject" PartName="/ppt/embeddings/oleObject26.bin"/>
  <Override ContentType="application/vnd.openxmlformats-officedocument.oleObject" PartName="/ppt/embeddings/oleObject51.bin"/>
  <Override ContentType="application/vnd.openxmlformats-officedocument.oleObject" PartName="/ppt/embeddings/oleObject6.bin"/>
  <Override ContentType="application/vnd.openxmlformats-officedocument.oleObject" PartName="/ppt/embeddings/oleObject30.bin"/>
  <Override ContentType="application/vnd.openxmlformats-officedocument.oleObject" PartName="/ppt/embeddings/oleObject43.bin"/>
  <Override ContentType="application/vnd.openxmlformats-officedocument.oleObject" PartName="/ppt/embeddings/oleObject39.bin"/>
  <Override ContentType="application/vnd.openxmlformats-officedocument.oleObject" PartName="/ppt/embeddings/oleObject44.bin"/>
  <Override ContentType="application/vnd.openxmlformats-officedocument.oleObject" PartName="/ppt/embeddings/oleObject50.bin"/>
  <Override ContentType="application/vnd.openxmlformats-officedocument.oleObject" PartName="/ppt/embeddings/oleObject14.bin"/>
  <Override ContentType="application/vnd.openxmlformats-officedocument.oleObject" PartName="/ppt/embeddings/oleObject31.bin"/>
  <Override ContentType="application/vnd.openxmlformats-officedocument.oleObject" PartName="/ppt/embeddings/oleObject5.bin"/>
  <Override ContentType="application/vnd.openxmlformats-officedocument.oleObject" PartName="/ppt/embeddings/oleObject27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0" roundtripDataSignature="AMtx7miSkcy0jsWFBZ+JXMlL3IQGE+mn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1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2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3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4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8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/Relationships>
</file>

<file path=ppt/drawings/_rels/vmlDrawing29.v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/Relationships>
</file>

<file path=ppt/drawings/_rels/vmlDrawing3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drawings/_rels/vmlDrawing3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png"/></Relationships>
</file>

<file path=ppt/drawings/_rels/vmlDrawing35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6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9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0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4.v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5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5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5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0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11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1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.png"/><Relationship Id="rId8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1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1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16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7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18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vmlDrawing" Target="../drawings/vmlDrawing19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vmlDrawing" Target="../drawings/vmlDrawing20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0.bin"/><Relationship Id="rId7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vmlDrawing" Target="../drawings/vmlDrawing21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1.bin"/><Relationship Id="rId7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2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2.bin"/><Relationship Id="rId6" Type="http://schemas.openxmlformats.org/officeDocument/2006/relationships/oleObject" Target="../embeddings/oleObject22.bin"/><Relationship Id="rId7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vmlDrawing" Target="../drawings/vmlDrawing2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3.bin"/><Relationship Id="rId7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vmlDrawing" Target="../drawings/vmlDrawing2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4.bin"/><Relationship Id="rId7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vmlDrawing" Target="../drawings/vmlDrawing2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5.bin"/><Relationship Id="rId7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vmlDrawing" Target="../drawings/vmlDrawing26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6.bin"/><Relationship Id="rId7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vmlDrawing" Target="../drawings/vmlDrawing27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7.bin"/><Relationship Id="rId6" Type="http://schemas.openxmlformats.org/officeDocument/2006/relationships/oleObject" Target="../embeddings/oleObject27.bin"/><Relationship Id="rId7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vmlDrawing" Target="../drawings/vmlDrawing28.vml"/><Relationship Id="rId4" Type="http://schemas.openxmlformats.org/officeDocument/2006/relationships/image" Target="../media/image3.png"/><Relationship Id="rId9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8.bin"/><Relationship Id="rId7" Type="http://schemas.openxmlformats.org/officeDocument/2006/relationships/image" Target="../media/image1.png"/><Relationship Id="rId8" Type="http://schemas.openxmlformats.org/officeDocument/2006/relationships/oleObject" Target="../embeddings/oleObject29.bin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2.bin"/><Relationship Id="rId10" Type="http://schemas.openxmlformats.org/officeDocument/2006/relationships/image" Target="../media/image18.png"/><Relationship Id="rId13" Type="http://schemas.openxmlformats.org/officeDocument/2006/relationships/image" Target="../media/image8.png"/><Relationship Id="rId1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vmlDrawing" Target="../drawings/vmlDrawing29.vml"/><Relationship Id="rId4" Type="http://schemas.openxmlformats.org/officeDocument/2006/relationships/image" Target="../media/image3.png"/><Relationship Id="rId9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0.bin"/><Relationship Id="rId7" Type="http://schemas.openxmlformats.org/officeDocument/2006/relationships/image" Target="../media/image13.png"/><Relationship Id="rId8" Type="http://schemas.openxmlformats.org/officeDocument/2006/relationships/oleObject" Target="../embeddings/oleObject31.bin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vmlDrawing" Target="../drawings/vmlDrawing30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3.bin"/><Relationship Id="rId7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vmlDrawing" Target="../drawings/vmlDrawing31.vml"/><Relationship Id="rId4" Type="http://schemas.openxmlformats.org/officeDocument/2006/relationships/image" Target="../media/image3.png"/><Relationship Id="rId9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6" Type="http://schemas.openxmlformats.org/officeDocument/2006/relationships/oleObject" Target="../embeddings/oleObject34.bin"/><Relationship Id="rId7" Type="http://schemas.openxmlformats.org/officeDocument/2006/relationships/image" Target="../media/image1.png"/><Relationship Id="rId8" Type="http://schemas.openxmlformats.org/officeDocument/2006/relationships/oleObject" Target="../embeddings/oleObject35.bin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8.bin"/><Relationship Id="rId10" Type="http://schemas.openxmlformats.org/officeDocument/2006/relationships/image" Target="../media/image17.png"/><Relationship Id="rId13" Type="http://schemas.openxmlformats.org/officeDocument/2006/relationships/image" Target="../media/image15.png"/><Relationship Id="rId1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vmlDrawing" Target="../drawings/vmlDrawing32.vml"/><Relationship Id="rId4" Type="http://schemas.openxmlformats.org/officeDocument/2006/relationships/image" Target="../media/image3.png"/><Relationship Id="rId9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6.bin"/><Relationship Id="rId7" Type="http://schemas.openxmlformats.org/officeDocument/2006/relationships/image" Target="../media/image1.png"/><Relationship Id="rId8" Type="http://schemas.openxmlformats.org/officeDocument/2006/relationships/oleObject" Target="../embeddings/oleObject37.bin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vmlDrawing" Target="../drawings/vmlDrawing3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9.bin"/><Relationship Id="rId6" Type="http://schemas.openxmlformats.org/officeDocument/2006/relationships/oleObject" Target="../embeddings/oleObject39.bin"/><Relationship Id="rId7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vmlDrawing" Target="../drawings/vmlDrawing34.vml"/><Relationship Id="rId4" Type="http://schemas.openxmlformats.org/officeDocument/2006/relationships/image" Target="../media/image3.png"/><Relationship Id="rId9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6" Type="http://schemas.openxmlformats.org/officeDocument/2006/relationships/oleObject" Target="../embeddings/oleObject40.bin"/><Relationship Id="rId7" Type="http://schemas.openxmlformats.org/officeDocument/2006/relationships/image" Target="../media/image1.png"/><Relationship Id="rId8" Type="http://schemas.openxmlformats.org/officeDocument/2006/relationships/oleObject" Target="../embeddings/oleObject41.bin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vmlDrawing" Target="../drawings/vmlDrawing3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2.bin"/><Relationship Id="rId7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vmlDrawing" Target="../drawings/vmlDrawing36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3.bin"/><Relationship Id="rId7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vmlDrawing" Target="../drawings/vmlDrawing37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4.bin"/><Relationship Id="rId7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vmlDrawing" Target="../drawings/vmlDrawing38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5.bin"/><Relationship Id="rId7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vmlDrawing" Target="../drawings/vmlDrawing39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6.bin"/><Relationship Id="rId6" Type="http://schemas.openxmlformats.org/officeDocument/2006/relationships/oleObject" Target="../embeddings/oleObject46.bin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vmlDrawing" Target="../drawings/vmlDrawing40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7.bin"/><Relationship Id="rId6" Type="http://schemas.openxmlformats.org/officeDocument/2006/relationships/oleObject" Target="../embeddings/oleObject47.bin"/><Relationship Id="rId7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vmlDrawing" Target="../drawings/vmlDrawing41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8.bin"/><Relationship Id="rId6" Type="http://schemas.openxmlformats.org/officeDocument/2006/relationships/oleObject" Target="../embeddings/oleObject48.bin"/><Relationship Id="rId7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vmlDrawing" Target="../drawings/vmlDrawing4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49.bin"/><Relationship Id="rId7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vmlDrawing" Target="../drawings/vmlDrawing4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0.bin"/><Relationship Id="rId7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vmlDrawing" Target="../drawings/vmlDrawing4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51.bin"/><Relationship Id="rId6" Type="http://schemas.openxmlformats.org/officeDocument/2006/relationships/oleObject" Target="../embeddings/oleObject51.bin"/><Relationship Id="rId7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vmlDrawing" Target="../drawings/vmlDrawing4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2.bin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6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11.png"/><Relationship Id="rId8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7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7.bin"/><Relationship Id="rId7" Type="http://schemas.openxmlformats.org/officeDocument/2006/relationships/image" Target="../media/image1.png"/><Relationship Id="rId8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8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8.bin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9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1.png"/><Relationship Id="rId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2438400" y="457200"/>
            <a:ext cx="7103110" cy="17157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r>
              <a:rPr lang="en-IN"/>
              <a:t> 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60085" y="4941570"/>
            <a:ext cx="6266180" cy="1678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By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IN">
                <a:solidFill>
                  <a:schemeClr val="accent2"/>
                </a:solidFill>
              </a:rPr>
              <a:t>Dr. Srividya R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IN">
                <a:solidFill>
                  <a:schemeClr val="accent2"/>
                </a:solidFill>
              </a:rPr>
              <a:t>Associate Professor, Dept of ISE</a:t>
            </a:r>
            <a:endParaRPr>
              <a:solidFill>
                <a:schemeClr val="accent2"/>
              </a:solidFill>
            </a:endParaRPr>
          </a:p>
        </p:txBody>
      </p:sp>
      <p:graphicFrame>
        <p:nvGraphicFramePr>
          <p:cNvPr id="92" name="Google Shape;92;p1"/>
          <p:cNvGraphicFramePr/>
          <p:nvPr/>
        </p:nvGraphicFramePr>
        <p:xfrm>
          <a:off x="755650" y="2562860"/>
          <a:ext cx="5096510" cy="3651885"/>
        </p:xfrm>
        <a:graphic>
          <a:graphicData uri="http://schemas.openxmlformats.org/presentationml/2006/ole">
            <mc:AlternateContent>
              <mc:Choice Requires="v">
                <p:oleObj r:id="rId4" imgH="3651885" imgW="5096510" progId="Paint.Picture" spid="_x0000_s1">
                  <p:embed/>
                </p:oleObj>
              </mc:Choice>
              <mc:Fallback>
                <p:oleObj r:id="rId5" imgH="3651885" imgW="5096510" progId="Paint.Picture">
                  <p:embed/>
                  <p:pic>
                    <p:nvPicPr>
                      <p:cNvPr id="92" name="Google Shape;92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55650" y="2562860"/>
                        <a:ext cx="5096510" cy="3651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CMRIT A++ Logo-01"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52710" y="315595"/>
            <a:ext cx="1419225" cy="94361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60045" y="512445"/>
            <a:ext cx="9971405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 FOR COMPUTER ENGINEERS- BBOC407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68820" y="2404745"/>
            <a:ext cx="395351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-4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210935" y="3437890"/>
            <a:ext cx="5735955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NATURE-BIOINSPIRED MATERIALS AND MECHANISMS:</a:t>
            </a:r>
            <a:endParaRPr b="1" i="0" sz="3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102489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70" name="Google Shape;170;p10"/>
          <p:cNvSpPr txBox="1"/>
          <p:nvPr>
            <p:ph idx="1" type="body"/>
          </p:nvPr>
        </p:nvSpPr>
        <p:spPr>
          <a:xfrm>
            <a:off x="332740" y="1015365"/>
            <a:ext cx="11593195" cy="560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The Process: 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Within plant cell,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oxidized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(loses electrons), while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carbon dioxide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reduced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(gains electrons).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transforms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water into oxygen and carbon dioxide into glucose.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plant then releases oxygen back into air and stores energy within the glucose molecules.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Chlorophyll: 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Chloroplasts in plant cell, store energy of sunlight.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Chloroplasts have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thylakoid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membranes with light-absorbing pigment called chlorophyll.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During photosynthesis, chlorophyll absorbs energy from blue- and red-light waves and reflects green-light waves, making the plant appear green.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71" name="Google Shape;1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2" name="Google Shape;172;p1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72" name="Google Shape;172;p1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PHOTOVOLTAIC CELLS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Sun’s energy is captured by 2 engineering systems: photosynthetic plant cells and photovoltaic cells (PV).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Char char="⮚"/>
            </a:pP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converts solar energy into chemical energy.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Char char="⮚"/>
            </a:pP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Photovoltaics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turn solar energy into electricity which can be stored and used.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One of the applications that contribute to</a:t>
            </a:r>
            <a:r>
              <a:rPr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bringing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together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photosynthesis and photovoltaics is the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Photovoltaic cell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0" name="Google Shape;180;p1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80" name="Google Shape;180;p1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PHOTOVOLTAIC CELLS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86" name="Google Shape;186;p12"/>
          <p:cNvSpPr txBox="1"/>
          <p:nvPr>
            <p:ph idx="1" type="body"/>
          </p:nvPr>
        </p:nvSpPr>
        <p:spPr>
          <a:xfrm>
            <a:off x="504825" y="1242695"/>
            <a:ext cx="11530965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 cell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It’s an electronic device that converts the energy of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directly into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electricity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by the photovoltaic effect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It is defined as: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Device whose electrical characteristics, such as current, voltage, or resistance,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vary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when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exposed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to light.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Solar cells are electrical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building blocks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photovoltaic modules, known  as 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 panels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common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single-junction,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silicon solar cell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can produce, a maximum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open-circuit voltage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approximately 0.5 volts to 0.6 volts.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87" name="Google Shape;18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8" name="Google Shape;188;p1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88" name="Google Shape;188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PHOTOVOLTAIC CELLS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94" name="Google Shape;194;p13"/>
          <p:cNvSpPr txBox="1"/>
          <p:nvPr>
            <p:ph idx="1" type="body"/>
          </p:nvPr>
        </p:nvSpPr>
        <p:spPr>
          <a:xfrm>
            <a:off x="5403850" y="1242695"/>
            <a:ext cx="66319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Application: </a:t>
            </a:r>
            <a:endParaRPr b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Remote Locations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Stand-Alone Power.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Power in Space.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Building-Related Needs.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Military Uses.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Transportation.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95" name="Google Shape;1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1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96" name="Google Shape;196;p1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7" name="Google Shape;19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080" y="1550035"/>
            <a:ext cx="4957445" cy="474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BIONIC LEAF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03" name="Google Shape;203;p14"/>
          <p:cNvSpPr txBox="1"/>
          <p:nvPr>
            <p:ph idx="1" type="body"/>
          </p:nvPr>
        </p:nvSpPr>
        <p:spPr>
          <a:xfrm>
            <a:off x="838200" y="1242695"/>
            <a:ext cx="1119759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a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biomimetic system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 gathers solar energy via photovoltaic cells.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energy can be stored or used in several different functions.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can be 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Both synthetic (metals, ceramics, polymers, etc.) and organic materials (bacteria), or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Solely made of synthetic materials.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has the potential to be implemented in urbanized areas to provide: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clean air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clean energy.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04" name="Google Shape;2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" name="Google Shape;205;p1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05" name="Google Shape;205;p1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BIONIC LEAF- Mechanics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11" name="Google Shape;211;p15"/>
          <p:cNvSpPr txBox="1"/>
          <p:nvPr>
            <p:ph idx="1" type="body"/>
          </p:nvPr>
        </p:nvSpPr>
        <p:spPr>
          <a:xfrm>
            <a:off x="431800" y="1242695"/>
            <a:ext cx="11603990" cy="537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lang="en-IN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Photosynthesis </a:t>
            </a: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</a:t>
            </a:r>
            <a:r>
              <a:rPr b="1" lang="en-IN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Bionic Leaf </a:t>
            </a: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its simplest form.</a:t>
            </a:r>
            <a:endParaRPr b="1" sz="18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photosynthesis</a:t>
            </a: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photosynthetic </a:t>
            </a:r>
            <a:r>
              <a:rPr b="1" lang="en-IN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organisms</a:t>
            </a: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produce energy-rich organic molecules from water and carbon dioxide by using solar radiation.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Therefore, the process of photosynthesis removes carbon dioxide, from the air.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photosynthesis</a:t>
            </a: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as performed by the Bionic Leaf, is approximately 10 times more efficient than natural photosynthesis.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 </a:t>
            </a:r>
            <a:r>
              <a:rPr b="1" lang="en-IN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catalyst</a:t>
            </a: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Bionic Leaf can remove excess carbon dioxide in the air and convert that to use </a:t>
            </a:r>
            <a:r>
              <a:rPr i="1" lang="en-IN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alcohol fuels</a:t>
            </a:r>
            <a:r>
              <a:rPr lang="en-I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like isopropanol and isobutanol.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efficiency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of the Bionic Leaf's artificial photosynthesis is due to </a:t>
            </a:r>
            <a:r>
              <a:rPr b="1"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bypassing obstacles 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in natural photosynthesis through its artificiality.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12" name="Google Shape;2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1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13" name="Google Shape;213;p1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/>
          <p:nvPr>
            <p:ph type="title"/>
          </p:nvPr>
        </p:nvSpPr>
        <p:spPr>
          <a:xfrm>
            <a:off x="840105" y="156210"/>
            <a:ext cx="10515600" cy="9188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IN">
                <a:solidFill>
                  <a:srgbClr val="00B050"/>
                </a:solidFill>
              </a:rPr>
              <a:t>BIONIC LEAF- Mechanics</a:t>
            </a:r>
            <a:endParaRPr/>
          </a:p>
        </p:txBody>
      </p:sp>
      <p:sp>
        <p:nvSpPr>
          <p:cNvPr id="219" name="Google Shape;219;p16"/>
          <p:cNvSpPr txBox="1"/>
          <p:nvPr>
            <p:ph idx="1" type="body"/>
          </p:nvPr>
        </p:nvSpPr>
        <p:spPr>
          <a:xfrm>
            <a:off x="840105" y="1152525"/>
            <a:ext cx="5157470" cy="4178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 u="sng">
                <a:latin typeface="Times New Roman"/>
                <a:ea typeface="Times New Roman"/>
                <a:cs typeface="Times New Roman"/>
                <a:sym typeface="Times New Roman"/>
              </a:rPr>
              <a:t>Natural Photosynthesis</a:t>
            </a:r>
            <a:endParaRPr u="sng"/>
          </a:p>
        </p:txBody>
      </p:sp>
      <p:sp>
        <p:nvSpPr>
          <p:cNvPr id="220" name="Google Shape;220;p16"/>
          <p:cNvSpPr txBox="1"/>
          <p:nvPr>
            <p:ph idx="2" type="body"/>
          </p:nvPr>
        </p:nvSpPr>
        <p:spPr>
          <a:xfrm>
            <a:off x="290195" y="1991995"/>
            <a:ext cx="5707380" cy="46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Photosynthetic </a:t>
            </a:r>
            <a:r>
              <a:rPr b="1" lang="en-IN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organisms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produce energy-rich organic molecules from H2O and CO2 by using solar radiation.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Most plants</a:t>
            </a:r>
            <a:r>
              <a:rPr b="1" lang="en-I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do not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exceed 1% efficiency and even </a:t>
            </a:r>
            <a:r>
              <a:rPr b="1"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microalgae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grown in bioreactors do not exceed 3%.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In natural systems, numerous </a:t>
            </a:r>
            <a:r>
              <a:rPr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energy conversion </a:t>
            </a:r>
            <a:r>
              <a:rPr i="1" lang="en-IN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bottlenecks</a:t>
            </a:r>
            <a:r>
              <a:rPr lang="en-IN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limit the overall efficiency of photosynthesis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This process </a:t>
            </a:r>
            <a:r>
              <a:rPr b="1" i="1" lang="en-IN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removes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CO2, from the air.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</p:txBody>
      </p:sp>
      <p:sp>
        <p:nvSpPr>
          <p:cNvPr id="221" name="Google Shape;221;p16"/>
          <p:cNvSpPr txBox="1"/>
          <p:nvPr>
            <p:ph idx="3" type="body"/>
          </p:nvPr>
        </p:nvSpPr>
        <p:spPr>
          <a:xfrm>
            <a:off x="6172200" y="1153160"/>
            <a:ext cx="5183505" cy="416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 u="sng">
                <a:latin typeface="Times New Roman"/>
                <a:ea typeface="Times New Roman"/>
                <a:cs typeface="Times New Roman"/>
                <a:sym typeface="Times New Roman"/>
              </a:rPr>
              <a:t>Bionic Leaf </a:t>
            </a:r>
            <a:endParaRPr u="sng"/>
          </a:p>
        </p:txBody>
      </p:sp>
      <p:sp>
        <p:nvSpPr>
          <p:cNvPr id="222" name="Google Shape;222;p16"/>
          <p:cNvSpPr txBox="1"/>
          <p:nvPr>
            <p:ph idx="4" type="body"/>
          </p:nvPr>
        </p:nvSpPr>
        <p:spPr>
          <a:xfrm>
            <a:off x="6172200" y="1991360"/>
            <a:ext cx="5689600" cy="4667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Using a </a:t>
            </a:r>
            <a:r>
              <a:rPr b="1" lang="en-IN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catalyst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, it can remove excess CO2 in the air and convert that to use, </a:t>
            </a:r>
            <a:r>
              <a:rPr i="1" lang="en-IN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alcohol fuels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, like </a:t>
            </a:r>
            <a:r>
              <a:rPr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isopropanol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isobutanol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Its approximately 10 times </a:t>
            </a:r>
            <a:r>
              <a:rPr b="1"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more efficient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than natural photosynthesis.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Effeciency is due to </a:t>
            </a:r>
            <a:r>
              <a:rPr i="1" lang="en-IN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bypassing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obstacles in natural photosynthesis through its </a:t>
            </a:r>
            <a:r>
              <a:rPr b="1"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artificiality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Existing artificial photosynthetic solar-to-fuels cycles may exceed natural efficiencies but </a:t>
            </a:r>
            <a:r>
              <a:rPr b="1" i="1" lang="en-IN" sz="1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 complete</a:t>
            </a:r>
            <a:r>
              <a:rPr b="1" i="1" lang="en-IN" sz="1800">
                <a:latin typeface="Times New Roman"/>
                <a:ea typeface="Times New Roman"/>
                <a:cs typeface="Times New Roman"/>
                <a:sym typeface="Times New Roman"/>
              </a:rPr>
              <a:t> the cycle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 via carbon fixation.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23" name="Google Shape;2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1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24" name="Google Shape;224;p1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BIONIC LEAF- Mechanics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30" name="Google Shape;230;p17"/>
          <p:cNvSpPr txBox="1"/>
          <p:nvPr>
            <p:ph idx="1" type="body"/>
          </p:nvPr>
        </p:nvSpPr>
        <p:spPr>
          <a:xfrm>
            <a:off x="431800" y="1518285"/>
            <a:ext cx="11328400" cy="4658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</a:t>
            </a:r>
            <a:r>
              <a:rPr i="1" lang="en-IN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catalysts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Bionic Leaf are </a:t>
            </a:r>
            <a:r>
              <a:rPr b="1" i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coupled with 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IN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bacterium Ralstonia eutropha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this results in a </a:t>
            </a:r>
            <a:r>
              <a:rPr b="1" i="1"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hybrid system</a:t>
            </a: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capable of CO2 fixation.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system can store more than half of its input energy as products of CO2 fixation.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Overall, the hybrid design allows for artificial photosynthesis with efficiencies rivaling that of natural photosynthesis.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31" name="Google Shape;23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2" name="Google Shape;232;p1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32" name="Google Shape;232;p1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BIONIC LEAF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38" name="Google Shape;238;p18"/>
          <p:cNvSpPr txBox="1"/>
          <p:nvPr>
            <p:ph idx="1" type="body"/>
          </p:nvPr>
        </p:nvSpPr>
        <p:spPr>
          <a:xfrm>
            <a:off x="838200" y="1242695"/>
            <a:ext cx="1119759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b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Agriculture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Atmosphere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Bionic Facades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39" name="Google Shape;23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1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40" name="Google Shape;240;p1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 txBox="1"/>
          <p:nvPr>
            <p:ph type="title"/>
          </p:nvPr>
        </p:nvSpPr>
        <p:spPr>
          <a:xfrm>
            <a:off x="1058545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Bird flying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46" name="Google Shape;246;p19"/>
          <p:cNvSpPr txBox="1"/>
          <p:nvPr>
            <p:ph idx="1" type="body"/>
          </p:nvPr>
        </p:nvSpPr>
        <p:spPr>
          <a:xfrm>
            <a:off x="432435" y="1016000"/>
            <a:ext cx="11350625" cy="516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Bird flight is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primary mode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locomotion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used by birds in which birds take off and fly.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Flight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assists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birds with feeding, breeding, avoiding predators, and migrating.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Bird flight is one of the most complex forms of locomotion in the animal kingdom.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Each facet of this type of motion, including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hovering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taking off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involves many complex movements.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As they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adapted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evolved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developed: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specializations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their wings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acquired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different forms of flight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47" name="Google Shape;2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8" name="Google Shape;248;p19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48" name="Google Shape;248;p1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970280" y="74295"/>
            <a:ext cx="10515600" cy="941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IN" sz="4800">
                <a:solidFill>
                  <a:srgbClr val="00B050"/>
                </a:solidFill>
              </a:rPr>
              <a:t>OVERVIEW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749935" y="1440180"/>
            <a:ext cx="10736580" cy="4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Echolocation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 Photosynthesis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Bird flying, Lotus leaf effect,Plant burrs,Shark skin, Kingfisher beak.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Human Blood substitutes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04" name="Google Shape;104;p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/>
          <p:nvPr>
            <p:ph type="title"/>
          </p:nvPr>
        </p:nvSpPr>
        <p:spPr>
          <a:xfrm>
            <a:off x="97028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Global Positioning System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132080" y="1015365"/>
            <a:ext cx="11827510" cy="562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GPS is a system. It’s made up of </a:t>
            </a: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parts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satellites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ground stations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receivers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Char char="⮚"/>
            </a:pP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Satellites</a:t>
            </a:r>
            <a:r>
              <a:rPr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act like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stars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constellations—we know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where they are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supposed to be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at any given time.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Ground stations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use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radar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to make sure they are actually where we think they are.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constantly listening, for signals, from these satellites.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receiver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figures out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how far they are from some of them.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Once the receiver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calculates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its distance from 4 or more satellites, it knows exactly where you are.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From miles up in space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location on the ground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can be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determined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with incredible precision!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55" name="Google Shape;25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6" name="Google Shape;256;p20"/>
          <p:cNvGraphicFramePr/>
          <p:nvPr/>
        </p:nvGraphicFramePr>
        <p:xfrm>
          <a:off x="11014710" y="6172200"/>
          <a:ext cx="1177290" cy="685800"/>
        </p:xfrm>
        <a:graphic>
          <a:graphicData uri="http://schemas.openxmlformats.org/presentationml/2006/ole">
            <mc:AlternateContent>
              <mc:Choice Requires="v">
                <p:oleObj r:id="rId5" imgH="685800" imgW="1177290" progId="Paint.Picture" spid="_x0000_s1">
                  <p:embed/>
                </p:oleObj>
              </mc:Choice>
              <mc:Fallback>
                <p:oleObj r:id="rId6" imgH="685800" imgW="1177290" progId="Paint.Picture">
                  <p:embed/>
                  <p:pic>
                    <p:nvPicPr>
                      <p:cNvPr id="256" name="Google Shape;256;p2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172200"/>
                        <a:ext cx="117729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/>
          <p:nvPr>
            <p:ph type="title"/>
          </p:nvPr>
        </p:nvSpPr>
        <p:spPr>
          <a:xfrm>
            <a:off x="97028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GPS AND BIRD FLIGHT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62" name="Google Shape;262;p21"/>
          <p:cNvSpPr txBox="1"/>
          <p:nvPr>
            <p:ph idx="1" type="body"/>
          </p:nvPr>
        </p:nvSpPr>
        <p:spPr>
          <a:xfrm>
            <a:off x="440690" y="1256665"/>
            <a:ext cx="11386820" cy="5383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Scientists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have long known that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birds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navigate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using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earth’s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magnetic field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 new study has found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mechanics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brain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pigeons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 allow them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their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 team at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Baylor College of Medicine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the U.S. identified a group of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 cells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a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pigeon’s brain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These cells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record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detailed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on Earth’s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magnetic field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a kind of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global positioning system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(GPS).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63" name="Google Shape;2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21"/>
          <p:cNvGraphicFramePr/>
          <p:nvPr/>
        </p:nvGraphicFramePr>
        <p:xfrm>
          <a:off x="11014710" y="6172200"/>
          <a:ext cx="1177290" cy="685800"/>
        </p:xfrm>
        <a:graphic>
          <a:graphicData uri="http://schemas.openxmlformats.org/presentationml/2006/ole">
            <mc:AlternateContent>
              <mc:Choice Requires="v">
                <p:oleObj r:id="rId5" imgH="685800" imgW="1177290" progId="Paint.Picture" spid="_x0000_s1">
                  <p:embed/>
                </p:oleObj>
              </mc:Choice>
              <mc:Fallback>
                <p:oleObj r:id="rId6" imgH="685800" imgW="1177290" progId="Paint.Picture">
                  <p:embed/>
                  <p:pic>
                    <p:nvPicPr>
                      <p:cNvPr id="264" name="Google Shape;264;p2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172200"/>
                        <a:ext cx="117729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97028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GPS AND BIRD FLIGHT- Experiment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70" name="Google Shape;270;p22"/>
          <p:cNvSpPr txBox="1"/>
          <p:nvPr>
            <p:ph idx="1" type="body"/>
          </p:nvPr>
        </p:nvSpPr>
        <p:spPr>
          <a:xfrm>
            <a:off x="440690" y="1231900"/>
            <a:ext cx="11386820" cy="528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Prof. Dickman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and his colleague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 Le-Qing Wu 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set up an </a:t>
            </a:r>
            <a:r>
              <a:rPr b="1" i="1" lang="en-IN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Pigeons were held in a </a:t>
            </a:r>
            <a:r>
              <a:rPr b="1" i="1" lang="en-IN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 room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3D coil system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was used to </a:t>
            </a:r>
            <a:r>
              <a:rPr b="1" i="1" lang="en-IN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cancel</a:t>
            </a:r>
            <a:r>
              <a:rPr lang="en-IN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out natural 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geomagnetic field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They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 generated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a tunable, </a:t>
            </a:r>
            <a:r>
              <a:rPr i="1" lang="en-IN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magnetic field inside the room.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They </a:t>
            </a:r>
            <a:r>
              <a:rPr b="1" i="1" lang="en-IN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adjusted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 elevation 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angles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magnitude 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of the artificial magnetic field.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They simultaneously 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recorded 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IN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i="1" lang="en-I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 </a:t>
            </a:r>
            <a:r>
              <a:rPr i="1" lang="en-IN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neurons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in the pigeons’ brain.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 neurons were identified as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 candidates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for such sensors.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71" name="Google Shape;2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Google Shape;272;p22"/>
          <p:cNvGraphicFramePr/>
          <p:nvPr/>
        </p:nvGraphicFramePr>
        <p:xfrm>
          <a:off x="11014710" y="6172200"/>
          <a:ext cx="1177290" cy="685800"/>
        </p:xfrm>
        <a:graphic>
          <a:graphicData uri="http://schemas.openxmlformats.org/presentationml/2006/ole">
            <mc:AlternateContent>
              <mc:Choice Requires="v">
                <p:oleObj r:id="rId5" imgH="685800" imgW="1177290" progId="Paint.Picture" spid="_x0000_s1">
                  <p:embed/>
                </p:oleObj>
              </mc:Choice>
              <mc:Fallback>
                <p:oleObj r:id="rId6" imgH="685800" imgW="1177290" progId="Paint.Picture">
                  <p:embed/>
                  <p:pic>
                    <p:nvPicPr>
                      <p:cNvPr id="272" name="Google Shape;272;p2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172200"/>
                        <a:ext cx="117729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>
            <p:ph type="title"/>
          </p:nvPr>
        </p:nvSpPr>
        <p:spPr>
          <a:xfrm>
            <a:off x="97028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GPS AND BIRD FLIGHT- Experiment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78" name="Google Shape;278;p23"/>
          <p:cNvSpPr txBox="1"/>
          <p:nvPr>
            <p:ph idx="1" type="body"/>
          </p:nvPr>
        </p:nvSpPr>
        <p:spPr>
          <a:xfrm>
            <a:off x="440690" y="1015365"/>
            <a:ext cx="11386820" cy="562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They 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measured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the electrical signals from each neuron as the field was changed.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They found that </a:t>
            </a:r>
            <a:r>
              <a:rPr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every neuron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had its </a:t>
            </a:r>
            <a:r>
              <a:rPr b="1" i="1" lang="en-IN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 response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to the magnetic field.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Also researchers found that </a:t>
            </a:r>
            <a:r>
              <a:rPr b="1" i="1" lang="en-IN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purported compass cells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in pigeon 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beaks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 were a type of </a:t>
            </a:r>
            <a:r>
              <a:rPr b="1" i="1" lang="en-IN" sz="2000">
                <a:latin typeface="Times New Roman"/>
                <a:ea typeface="Times New Roman"/>
                <a:cs typeface="Times New Roman"/>
                <a:sym typeface="Times New Roman"/>
              </a:rPr>
              <a:t>white blood cell</a:t>
            </a: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Neurons gave a sort of 3-D compass reading along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the north-south directions.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as well as pointing directly upward or downward.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Finally the researchers said this could help the bird determine: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it's heading just as a compass does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N" sz="2000">
                <a:latin typeface="Times New Roman"/>
                <a:ea typeface="Times New Roman"/>
                <a:cs typeface="Times New Roman"/>
                <a:sym typeface="Times New Roman"/>
              </a:rPr>
              <a:t>also reveal its approximate position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79" name="Google Shape;2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0" name="Google Shape;280;p23"/>
          <p:cNvGraphicFramePr/>
          <p:nvPr/>
        </p:nvGraphicFramePr>
        <p:xfrm>
          <a:off x="11014710" y="6172200"/>
          <a:ext cx="1177290" cy="685800"/>
        </p:xfrm>
        <a:graphic>
          <a:graphicData uri="http://schemas.openxmlformats.org/presentationml/2006/ole">
            <mc:AlternateContent>
              <mc:Choice Requires="v">
                <p:oleObj r:id="rId5" imgH="685800" imgW="1177290" progId="Paint.Picture" spid="_x0000_s1">
                  <p:embed/>
                </p:oleObj>
              </mc:Choice>
              <mc:Fallback>
                <p:oleObj r:id="rId6" imgH="685800" imgW="1177290" progId="Paint.Picture">
                  <p:embed/>
                  <p:pic>
                    <p:nvPicPr>
                      <p:cNvPr id="280" name="Google Shape;280;p2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172200"/>
                        <a:ext cx="117729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/>
          <p:nvPr>
            <p:ph type="title"/>
          </p:nvPr>
        </p:nvSpPr>
        <p:spPr>
          <a:xfrm>
            <a:off x="106934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Aircraft-Mechanism...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86" name="Google Shape;286;p24"/>
          <p:cNvSpPr txBox="1"/>
          <p:nvPr>
            <p:ph idx="1" type="body"/>
          </p:nvPr>
        </p:nvSpPr>
        <p:spPr>
          <a:xfrm>
            <a:off x="431800" y="1016000"/>
            <a:ext cx="11318240" cy="516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Lift, Drag, and Thrust: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fundamentals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bird flight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are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similar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those of aircraft.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Aircrafts the aerodynamic forces sustain flight lift, drag, and thrust.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Lift force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produced by the action 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airflow on the wing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which is an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airfoil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airfoil is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such that: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air provides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upward force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on the wing,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but the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movement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air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directed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downward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additional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net lift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may come from airflow around the bird's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body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especially while the wings are folded or semi-folded.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87" name="Google Shape;2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8" name="Google Shape;288;p2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88" name="Google Shape;288;p2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/>
          <p:nvPr>
            <p:ph type="title"/>
          </p:nvPr>
        </p:nvSpPr>
        <p:spPr>
          <a:xfrm>
            <a:off x="102489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Aircraft-Mechanism...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94" name="Google Shape;294;p25"/>
          <p:cNvSpPr txBox="1"/>
          <p:nvPr>
            <p:ph idx="1" type="body"/>
          </p:nvPr>
        </p:nvSpPr>
        <p:spPr>
          <a:xfrm>
            <a:off x="431800" y="1016000"/>
            <a:ext cx="11318240" cy="516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Aerodynamic drag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the force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opposite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direction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motion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and this causes energy loss in flight.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drag force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can be separated into 2 portions: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AutoNum type="arabicPeriod"/>
            </a:pP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Lift-induced drag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It is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inherent cost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wing producing lift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AutoNum type="arabicPeriod"/>
            </a:pP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Parasitic drag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Including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skin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friction drag from the friction of air and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body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surfaces and form drag from the bird's frontal area.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streamlining of the bird's body and wings reduces these forces.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Thrust: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birds flap their wings with a given flapping amplitude and frequency to generate thrust.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95" name="Google Shape;29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6" name="Google Shape;296;p2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96" name="Google Shape;296;p2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Lotus leaf effect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02" name="Google Shape;302;p26"/>
          <p:cNvSpPr txBox="1"/>
          <p:nvPr>
            <p:ph idx="1" type="body"/>
          </p:nvPr>
        </p:nvSpPr>
        <p:spPr>
          <a:xfrm>
            <a:off x="431800" y="1386205"/>
            <a:ext cx="11318240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lotus leaf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well-known for having a highly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water-repellent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superhydrophobic surface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Thus the name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lotus effect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Water repellency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mechanism is used in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development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self-cleaning materials.</a:t>
            </a:r>
            <a:endParaRPr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has been studied in both natural and artificial systems.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03" name="Google Shape;3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4" name="Google Shape;304;p2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04" name="Google Shape;304;p2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/>
          <p:nvPr>
            <p:ph type="title"/>
          </p:nvPr>
        </p:nvSpPr>
        <p:spPr>
          <a:xfrm>
            <a:off x="629920" y="137795"/>
            <a:ext cx="11483340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4445">
                <a:solidFill>
                  <a:srgbClr val="00B050"/>
                </a:solidFill>
              </a:rPr>
              <a:t>SUPERHYDROPHOBIC AND SELF-CLEANING SURFACES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10" name="Google Shape;310;p27"/>
          <p:cNvSpPr txBox="1"/>
          <p:nvPr>
            <p:ph idx="1" type="body"/>
          </p:nvPr>
        </p:nvSpPr>
        <p:spPr>
          <a:xfrm>
            <a:off x="131445" y="913130"/>
            <a:ext cx="11870690" cy="5694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self-cleaning function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superhydrophobic surfaces means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removal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contaminating particles.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can be done by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rolling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water droplets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 unique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self-cleaning mechanism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Here, the contaminated superhydrophobic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surface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exposed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condensing water vapor</a:t>
            </a:r>
            <a:endParaRPr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contaminants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are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removed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by self-propelled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jumping motion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resulting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 condensate</a:t>
            </a:r>
            <a:endParaRPr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liquid condensate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partially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fully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covers the contaminating particles.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jumping motion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the surface is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to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energy released by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coalescence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condensed water around contaminants.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11" name="Google Shape;31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2" name="Google Shape;312;p27"/>
          <p:cNvGraphicFramePr/>
          <p:nvPr/>
        </p:nvGraphicFramePr>
        <p:xfrm>
          <a:off x="11102975" y="6370320"/>
          <a:ext cx="1010920" cy="487680"/>
        </p:xfrm>
        <a:graphic>
          <a:graphicData uri="http://schemas.openxmlformats.org/presentationml/2006/ole">
            <mc:AlternateContent>
              <mc:Choice Requires="v">
                <p:oleObj r:id="rId5" imgH="487680" imgW="1010920" progId="Paint.Picture" spid="_x0000_s1">
                  <p:embed/>
                </p:oleObj>
              </mc:Choice>
              <mc:Fallback>
                <p:oleObj r:id="rId6" imgH="487680" imgW="1010920" progId="Paint.Picture">
                  <p:embed/>
                  <p:pic>
                    <p:nvPicPr>
                      <p:cNvPr id="312" name="Google Shape;312;p2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102975" y="6370320"/>
                        <a:ext cx="1010920" cy="48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/>
          <p:nvPr>
            <p:ph type="title"/>
          </p:nvPr>
        </p:nvSpPr>
        <p:spPr>
          <a:xfrm>
            <a:off x="629920" y="137795"/>
            <a:ext cx="11483340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4445">
                <a:solidFill>
                  <a:srgbClr val="00B050"/>
                </a:solidFill>
              </a:rPr>
              <a:t>SUPERHYDROPHOBIC AND SELF-CLEANING SURFACES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5010785" y="1428750"/>
            <a:ext cx="6750685" cy="517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jumping-condensate mechanism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spontaneously clean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superhydrophobic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cicada wings.</a:t>
            </a:r>
            <a:endParaRPr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Here the contaminating particles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cannot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removed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by gravity, wing vibration, or wind flow.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These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findings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offer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insights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into the development of self-cleaning materials.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19" name="Google Shape;31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0" name="Google Shape;320;p2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20" name="Google Shape;320;p2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" name="Google Shape;321;p28"/>
          <p:cNvGraphicFramePr/>
          <p:nvPr/>
        </p:nvGraphicFramePr>
        <p:xfrm>
          <a:off x="260985" y="1627505"/>
          <a:ext cx="4203700" cy="4573270"/>
        </p:xfrm>
        <a:graphic>
          <a:graphicData uri="http://schemas.openxmlformats.org/presentationml/2006/ole">
            <mc:AlternateContent>
              <mc:Choice Requires="v">
                <p:oleObj r:id="rId8" imgH="4573270" imgW="4203700" progId="Paint.Picture" spid="_x0000_s2">
                  <p:embed/>
                </p:oleObj>
              </mc:Choice>
              <mc:Fallback>
                <p:oleObj r:id="rId9" imgH="4573270" imgW="4203700" progId="Paint.Picture">
                  <p:embed/>
                  <p:pic>
                    <p:nvPicPr>
                      <p:cNvPr id="321" name="Google Shape;321;p28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60985" y="1627505"/>
                        <a:ext cx="4203700" cy="457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 txBox="1"/>
          <p:nvPr>
            <p:ph type="title"/>
          </p:nvPr>
        </p:nvSpPr>
        <p:spPr>
          <a:xfrm>
            <a:off x="2413000" y="137795"/>
            <a:ext cx="9667240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Plant Burrs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27" name="Google Shape;327;p29"/>
          <p:cNvSpPr txBox="1"/>
          <p:nvPr>
            <p:ph idx="1" type="body"/>
          </p:nvPr>
        </p:nvSpPr>
        <p:spPr>
          <a:xfrm>
            <a:off x="3085465" y="835025"/>
            <a:ext cx="8818245" cy="5936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bur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a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seed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dry fruit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 has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hooks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teeth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main function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bur is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spread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seeds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bur plant.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Hooks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bur are used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catch on to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fur or fabric, so that seeds can be transported along with the fabric it gets attached.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Another use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physical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protection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against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herbivores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Their ability to stick to animals and fabrics has shaped their reputation as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bothersome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number of burs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per fruit, their size and shape can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vary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largely between different bur plants.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28" name="Google Shape;32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9" name="Google Shape;329;p29"/>
          <p:cNvGraphicFramePr/>
          <p:nvPr/>
        </p:nvGraphicFramePr>
        <p:xfrm>
          <a:off x="11092180" y="6382385"/>
          <a:ext cx="1099820" cy="475615"/>
        </p:xfrm>
        <a:graphic>
          <a:graphicData uri="http://schemas.openxmlformats.org/presentationml/2006/ole">
            <mc:AlternateContent>
              <mc:Choice Requires="v">
                <p:oleObj r:id="rId5" imgH="475615" imgW="1099820" progId="Paint.Picture" spid="_x0000_s1">
                  <p:embed/>
                </p:oleObj>
              </mc:Choice>
              <mc:Fallback>
                <p:oleObj r:id="rId6" imgH="475615" imgW="1099820" progId="Paint.Picture">
                  <p:embed/>
                  <p:pic>
                    <p:nvPicPr>
                      <p:cNvPr id="329" name="Google Shape;329;p2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92180" y="6382385"/>
                        <a:ext cx="1099820" cy="475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" name="Google Shape;330;p29"/>
          <p:cNvGraphicFramePr/>
          <p:nvPr/>
        </p:nvGraphicFramePr>
        <p:xfrm>
          <a:off x="131445" y="1153795"/>
          <a:ext cx="2753995" cy="3552190"/>
        </p:xfrm>
        <a:graphic>
          <a:graphicData uri="http://schemas.openxmlformats.org/presentationml/2006/ole">
            <mc:AlternateContent>
              <mc:Choice Requires="v">
                <p:oleObj r:id="rId8" imgH="3552190" imgW="2753995" progId="Paint.Picture" spid="_x0000_s2">
                  <p:embed/>
                </p:oleObj>
              </mc:Choice>
              <mc:Fallback>
                <p:oleObj r:id="rId9" imgH="3552190" imgW="2753995" progId="Paint.Picture">
                  <p:embed/>
                  <p:pic>
                    <p:nvPicPr>
                      <p:cNvPr id="330" name="Google Shape;330;p29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1445" y="1153795"/>
                        <a:ext cx="2753995" cy="3552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" name="Google Shape;331;p29"/>
          <p:cNvGraphicFramePr/>
          <p:nvPr/>
        </p:nvGraphicFramePr>
        <p:xfrm>
          <a:off x="131445" y="4510405"/>
          <a:ext cx="2753995" cy="2347595"/>
        </p:xfrm>
        <a:graphic>
          <a:graphicData uri="http://schemas.openxmlformats.org/presentationml/2006/ole">
            <mc:AlternateContent>
              <mc:Choice Requires="v">
                <p:oleObj r:id="rId11" imgH="2347595" imgW="2753995" progId="Paint.Picture" spid="_x0000_s3">
                  <p:embed/>
                </p:oleObj>
              </mc:Choice>
              <mc:Fallback>
                <p:oleObj r:id="rId12" imgH="2347595" imgW="2753995" progId="Paint.Picture">
                  <p:embed/>
                  <p:pic>
                    <p:nvPicPr>
                      <p:cNvPr id="331" name="Google Shape;331;p29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1445" y="4510405"/>
                        <a:ext cx="2753995" cy="234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1650365" y="71755"/>
            <a:ext cx="10363835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335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Echolocation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309880" y="1296670"/>
            <a:ext cx="11605260" cy="533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nature’s sonar system: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echolocation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when an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animal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emits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 wave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bounces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off an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returning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echo 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provides information about the object’s distance and size.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Over a thousand species echolocate, including most bats, all-toothed whales, and small mammals.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Human echolocation is: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None/>
            </a:pP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of humans to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detect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objects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in their environment by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sensing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echoes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and by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sounds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Trained people can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interpret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echoes accurately, identifying their location and size.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p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12" name="Google Shape;112;p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/>
          <p:nvPr>
            <p:ph type="title"/>
          </p:nvPr>
        </p:nvSpPr>
        <p:spPr>
          <a:xfrm>
            <a:off x="2498725" y="137795"/>
            <a:ext cx="953706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Relevance to humans...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37" name="Google Shape;337;p30"/>
          <p:cNvSpPr txBox="1"/>
          <p:nvPr>
            <p:ph idx="1" type="body"/>
          </p:nvPr>
        </p:nvSpPr>
        <p:spPr>
          <a:xfrm>
            <a:off x="431800" y="944880"/>
            <a:ext cx="11318240" cy="540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Burs are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irritation, injury, damage to clothing, punctures to tires, 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clogging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agricultural equipment.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Bur plants can be labeled as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weeds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Methods of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controlling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spread 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bur plants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include: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use of herbicides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slashing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cultivation among others.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Some are used for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fabric fulling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(cleansing of woven cloth 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bur was the inspiration for the hook and loop fastener, also known as </a:t>
            </a: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Velcro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38" name="Google Shape;33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10502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Google Shape;339;p3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39" name="Google Shape;339;p3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"/>
          <p:cNvSpPr txBox="1"/>
          <p:nvPr>
            <p:ph type="title"/>
          </p:nvPr>
        </p:nvSpPr>
        <p:spPr>
          <a:xfrm>
            <a:off x="1024890" y="137795"/>
            <a:ext cx="10988675" cy="65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Shark skin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45" name="Google Shape;345;p31"/>
          <p:cNvSpPr txBox="1"/>
          <p:nvPr>
            <p:ph idx="1" type="body"/>
          </p:nvPr>
        </p:nvSpPr>
        <p:spPr>
          <a:xfrm>
            <a:off x="3909695" y="620395"/>
            <a:ext cx="8103870" cy="6015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texture is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rough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since it has small scales similar to teeth, called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Dermal Denticles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have a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covering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Dentine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Central pulp canal containing blood vessels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Single nerve.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denticles play an important part in swimming.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Water is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channeled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by ‘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skin teeth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' and flows across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fins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around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body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Teeth and skin help protect shark from injuries.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It's like a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suit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armor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for sharks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46" name="Google Shape;34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7" name="Google Shape;347;p3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47" name="Google Shape;347;p3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" name="Google Shape;348;p31"/>
          <p:cNvGraphicFramePr/>
          <p:nvPr/>
        </p:nvGraphicFramePr>
        <p:xfrm>
          <a:off x="132080" y="1310005"/>
          <a:ext cx="3777615" cy="5403850"/>
        </p:xfrm>
        <a:graphic>
          <a:graphicData uri="http://schemas.openxmlformats.org/presentationml/2006/ole">
            <mc:AlternateContent>
              <mc:Choice Requires="v">
                <p:oleObj r:id="rId8" imgH="5403850" imgW="3777615" progId="Paint.Picture" spid="_x0000_s2">
                  <p:embed/>
                </p:oleObj>
              </mc:Choice>
              <mc:Fallback>
                <p:oleObj r:id="rId9" imgH="5403850" imgW="3777615" progId="Paint.Picture">
                  <p:embed/>
                  <p:pic>
                    <p:nvPicPr>
                      <p:cNvPr id="348" name="Google Shape;348;p31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2080" y="1310005"/>
                        <a:ext cx="3777615" cy="540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>
            <p:ph type="title"/>
          </p:nvPr>
        </p:nvSpPr>
        <p:spPr>
          <a:xfrm>
            <a:off x="970280" y="137795"/>
            <a:ext cx="10988675" cy="74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Relevance to humans...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54" name="Google Shape;354;p32"/>
          <p:cNvSpPr txBox="1"/>
          <p:nvPr>
            <p:ph idx="1" type="body"/>
          </p:nvPr>
        </p:nvSpPr>
        <p:spPr>
          <a:xfrm>
            <a:off x="255905" y="719455"/>
            <a:ext cx="11703050" cy="587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Sharkskin fabric is typically made with: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AutoNum type="arabicPeriod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acetate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rayon yarns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and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AutoNum type="arabicPeriod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worsted</a:t>
            </a:r>
            <a:r>
              <a:rPr i="1"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(name of place)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wool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various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synthetic blends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combination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the yarns and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twill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weaving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pattern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results in an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excellent finish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It has a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smooth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but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crisp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texture and a 2-tone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lustrous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appearance.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Lightweight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wrinkle-free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sharkskin is ideal for curtains, tablecloths, and napkins.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popular for suits, light winter jackets, and coats.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commonly used as a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diving suits and wetsuits.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55" name="Google Shape;35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8121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6" name="Google Shape;356;p3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56" name="Google Shape;356;p3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" name="Google Shape;357;p32"/>
          <p:cNvGraphicFramePr/>
          <p:nvPr/>
        </p:nvGraphicFramePr>
        <p:xfrm>
          <a:off x="6319520" y="884555"/>
          <a:ext cx="5302250" cy="889635"/>
        </p:xfrm>
        <a:graphic>
          <a:graphicData uri="http://schemas.openxmlformats.org/presentationml/2006/ole">
            <mc:AlternateContent>
              <mc:Choice Requires="v">
                <p:oleObj r:id="rId8" imgH="889635" imgW="5302250" progId="Paint.Picture" spid="_x0000_s2">
                  <p:embed/>
                </p:oleObj>
              </mc:Choice>
              <mc:Fallback>
                <p:oleObj r:id="rId9" imgH="889635" imgW="5302250" progId="Paint.Picture">
                  <p:embed/>
                  <p:pic>
                    <p:nvPicPr>
                      <p:cNvPr id="357" name="Google Shape;357;p32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319520" y="884555"/>
                        <a:ext cx="5302250" cy="889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" name="Google Shape;358;p32"/>
          <p:cNvGraphicFramePr/>
          <p:nvPr/>
        </p:nvGraphicFramePr>
        <p:xfrm>
          <a:off x="6319520" y="1774190"/>
          <a:ext cx="5301615" cy="1016000"/>
        </p:xfrm>
        <a:graphic>
          <a:graphicData uri="http://schemas.openxmlformats.org/presentationml/2006/ole">
            <mc:AlternateContent>
              <mc:Choice Requires="v">
                <p:oleObj r:id="rId11" imgH="1016000" imgW="5301615" progId="Paint.Picture" spid="_x0000_s3">
                  <p:embed/>
                </p:oleObj>
              </mc:Choice>
              <mc:Fallback>
                <p:oleObj r:id="rId12" imgH="1016000" imgW="5301615" progId="Paint.Picture">
                  <p:embed/>
                  <p:pic>
                    <p:nvPicPr>
                      <p:cNvPr id="358" name="Google Shape;358;p32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319520" y="1774190"/>
                        <a:ext cx="530161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/>
          <p:nvPr>
            <p:ph type="title"/>
          </p:nvPr>
        </p:nvSpPr>
        <p:spPr>
          <a:xfrm>
            <a:off x="103632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SHARK SKIN AND SWIMSUITS...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64" name="Google Shape;364;p33"/>
          <p:cNvSpPr txBox="1"/>
          <p:nvPr>
            <p:ph idx="1" type="body"/>
          </p:nvPr>
        </p:nvSpPr>
        <p:spPr>
          <a:xfrm>
            <a:off x="299720" y="1146810"/>
            <a:ext cx="11450320" cy="5030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Scientists have been able to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replicate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dermal denticles in: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Swimsuits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Bottom of ships or boats.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Sharkskin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mechanism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used to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create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surfaces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hospitals that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 bacteria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Sharkskin-inspired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swimsuits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received a lot 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media attention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during the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2008 Summer Olympics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However, they are now banned in most of major competitions.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65" name="Google Shape;36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6" name="Google Shape;366;p3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66" name="Google Shape;366;p3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/>
          <p:nvPr>
            <p:ph type="title"/>
          </p:nvPr>
        </p:nvSpPr>
        <p:spPr>
          <a:xfrm>
            <a:off x="959485" y="137795"/>
            <a:ext cx="10988675" cy="713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Kingfisher beak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72" name="Google Shape;372;p34"/>
          <p:cNvSpPr txBox="1"/>
          <p:nvPr>
            <p:ph idx="1" type="body"/>
          </p:nvPr>
        </p:nvSpPr>
        <p:spPr>
          <a:xfrm>
            <a:off x="3734435" y="929005"/>
            <a:ext cx="8015605" cy="5731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kingfishers have long, dagger-like bills.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bill is usually: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longer and more compressed in species that hunt fish, and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shorter and broader in species that hunt prey off the ground.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None/>
            </a:pP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 with humans: </a:t>
            </a:r>
            <a:endParaRPr b="1" i="1" sz="2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Kingfishers are generally shy birds,with following features: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large head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supporting its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powerful mouth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bright plumage (Feathers) &amp;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interesting behavior.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73" name="Google Shape;37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4" name="Google Shape;374;p3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74" name="Google Shape;374;p3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" name="Google Shape;375;p34"/>
          <p:cNvGraphicFramePr/>
          <p:nvPr/>
        </p:nvGraphicFramePr>
        <p:xfrm>
          <a:off x="132080" y="1359535"/>
          <a:ext cx="3531235" cy="5067300"/>
        </p:xfrm>
        <a:graphic>
          <a:graphicData uri="http://schemas.openxmlformats.org/presentationml/2006/ole">
            <mc:AlternateContent>
              <mc:Choice Requires="v">
                <p:oleObj r:id="rId8" imgH="5067300" imgW="3531235" progId="Paint.Picture" spid="_x0000_s2">
                  <p:embed/>
                </p:oleObj>
              </mc:Choice>
              <mc:Fallback>
                <p:oleObj r:id="rId9" imgH="5067300" imgW="3531235" progId="Paint.Picture">
                  <p:embed/>
                  <p:pic>
                    <p:nvPicPr>
                      <p:cNvPr id="375" name="Google Shape;375;p34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2080" y="1359535"/>
                        <a:ext cx="3531235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5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Kingfisher beak THAT INSPIRED A BULLET TRAIN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81" name="Google Shape;381;p35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IN" sz="2200" u="sng">
                <a:latin typeface="Times New Roman"/>
                <a:ea typeface="Times New Roman"/>
                <a:cs typeface="Times New Roman"/>
                <a:sym typeface="Times New Roman"/>
              </a:rPr>
              <a:t>STRATEGY: </a:t>
            </a:r>
            <a:endParaRPr b="1"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in the shape of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kingfisher’s beak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has a long and narrow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cone beak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that enters the water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without creating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 compression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wave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below the surface or a noisy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splash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above.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helps bird to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reach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fish in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milliseconds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before the fish knows to flee.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Length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beak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critical here: the longer it is, the more gradually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angle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wedge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expands.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82" name="Google Shape;38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3" name="Google Shape;383;p3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83" name="Google Shape;383;p3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Kingfisher beak THAT INSPIRED A BULLET TRAIN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89" name="Google Shape;389;p36"/>
          <p:cNvSpPr txBox="1"/>
          <p:nvPr>
            <p:ph idx="1" type="body"/>
          </p:nvPr>
        </p:nvSpPr>
        <p:spPr>
          <a:xfrm>
            <a:off x="233680" y="1242695"/>
            <a:ext cx="11791315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i="1" lang="en-IN" sz="2200" u="sng">
                <a:latin typeface="Times New Roman"/>
                <a:ea typeface="Times New Roman"/>
                <a:cs typeface="Times New Roman"/>
                <a:sym typeface="Times New Roman"/>
              </a:rPr>
              <a:t>Potential:</a:t>
            </a:r>
            <a:endParaRPr b="1" i="1"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Eiji Nakatsu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is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chief engineer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company operating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Japan’s fastest trains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He wondered if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kingfisher’s beak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might serve as a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model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redesign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 that they dont create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thunderous noise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when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leaving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tunnels.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As they tested different shapes for front of the new train, 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train became quieter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more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efficient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as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geometry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became more like the shape of a kingfisher’s beak.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required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15% less energy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while traveling even faster than before.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90" name="Google Shape;39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1" name="Google Shape;391;p3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91" name="Google Shape;391;p3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"/>
          <p:cNvSpPr txBox="1"/>
          <p:nvPr>
            <p:ph type="title"/>
          </p:nvPr>
        </p:nvSpPr>
        <p:spPr>
          <a:xfrm>
            <a:off x="1091565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Human Blood Substitutes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97" name="Google Shape;397;p37"/>
          <p:cNvSpPr txBox="1"/>
          <p:nvPr>
            <p:ph idx="1" type="body"/>
          </p:nvPr>
        </p:nvSpPr>
        <p:spPr>
          <a:xfrm>
            <a:off x="131445" y="1016000"/>
            <a:ext cx="11948160" cy="516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Concerns that fueled development of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blood substitutes are 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Shortages in blood supplies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Safety of donated blood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2 major types of blood substitutes are: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Volume expanders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Include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solutions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(saline) that are used to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replace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lost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plasma volume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 therapeutics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These are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normally carried by hemoglobin in RBC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these 2 types development 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oxygen therapeutics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has been the most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challenging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98" name="Google Shape;39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9" name="Google Shape;399;p3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99" name="Google Shape;399;p3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/>
          <p:nvPr>
            <p:ph type="title"/>
          </p:nvPr>
        </p:nvSpPr>
        <p:spPr>
          <a:xfrm>
            <a:off x="97028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Human Blood Substitutes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05" name="Google Shape;405;p38"/>
          <p:cNvSpPr txBox="1"/>
          <p:nvPr>
            <p:ph idx="1" type="body"/>
          </p:nvPr>
        </p:nvSpPr>
        <p:spPr>
          <a:xfrm>
            <a:off x="310515" y="905510"/>
            <a:ext cx="11648440" cy="5612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One of the first groups of agents developed and tested were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flu oro carbons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effectively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deliver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tissues but cause complex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side effects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are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not metabolized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by the body.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Other oxygen therapeutics include agents called</a:t>
            </a: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Hemoglobin-Based Oxygen Carriers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(HBOCs).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These are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made by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genetically or chemically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engineering hemoglobin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HBOC’s Benefits:</a:t>
            </a:r>
            <a:endParaRPr b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HBOC’s do not require refrigeration.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are compatible with all blood types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efficiently distribute oxygen to tissues.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06" name="Google Shape;40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p3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07" name="Google Shape;407;p3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9"/>
          <p:cNvSpPr txBox="1"/>
          <p:nvPr>
            <p:ph type="title"/>
          </p:nvPr>
        </p:nvSpPr>
        <p:spPr>
          <a:xfrm>
            <a:off x="1091565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Human Blood Substitutes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13" name="Google Shape;413;p39"/>
          <p:cNvSpPr txBox="1"/>
          <p:nvPr>
            <p:ph idx="1" type="body"/>
          </p:nvPr>
        </p:nvSpPr>
        <p:spPr>
          <a:xfrm>
            <a:off x="245110" y="1016000"/>
            <a:ext cx="11736070" cy="5568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 primary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concern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associated with HBOCs is their potential to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cause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severe immune reactions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Blood from human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umbilical cord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has been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studied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 as to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substitute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RBC’s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transfusion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RBC’s can be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extracted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from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cord blood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via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sedimentation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as the blood is cooled.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about the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transfusion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ongoing.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Concern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for their implementation are: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Establishment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safe, effective and ethical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procedures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for cord blood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collection.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Development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criteria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that help to ensure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safe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transfusion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Preservation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cord blood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quality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14" name="Google Shape;41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5" name="Google Shape;415;p39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15" name="Google Shape;415;p3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Mechanics 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Vision and hearing are akin: each interprets reflected waves of energy.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✔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processes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light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waves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light travel from their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bounce off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surfaces throughout the environment and enter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eyes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✔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Auditory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system processes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waves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sound travel from their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bounce off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surfaces, and enter 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ears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case of sound, these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waves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reflected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energy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are referred to as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echoes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20" name="Google Shape;120;p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 txBox="1"/>
          <p:nvPr>
            <p:ph type="title"/>
          </p:nvPr>
        </p:nvSpPr>
        <p:spPr>
          <a:xfrm>
            <a:off x="574040" y="137795"/>
            <a:ext cx="11428730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Hemoglobin-Based Oxygen Carriers (HBOCs)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21" name="Google Shape;421;p40"/>
          <p:cNvSpPr txBox="1"/>
          <p:nvPr>
            <p:ph idx="1" type="body"/>
          </p:nvPr>
        </p:nvSpPr>
        <p:spPr>
          <a:xfrm>
            <a:off x="321310" y="1344930"/>
            <a:ext cx="11538585" cy="501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Pharmaceutical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companies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attempted to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develop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HBOCs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PFCs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starting in the 1980s.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At first, seemed to have some success but human clinical trials were disappointing.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 study published in 2008 in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the American Medical Association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summarized the results of: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16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clinical trials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different blood substitutes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Administered to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3,500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patients.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Those receiving blood substitutes had a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3-fold increase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attacks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compared with the group given human donor blood.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22" name="Google Shape;42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3" name="Google Shape;423;p4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23" name="Google Shape;423;p4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1"/>
          <p:cNvSpPr txBox="1"/>
          <p:nvPr>
            <p:ph type="title"/>
          </p:nvPr>
        </p:nvSpPr>
        <p:spPr>
          <a:xfrm>
            <a:off x="969645" y="137795"/>
            <a:ext cx="1103312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Hemoglobin-based oxygen carriers (HBOCs)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29" name="Google Shape;429;p41"/>
          <p:cNvSpPr txBox="1"/>
          <p:nvPr>
            <p:ph idx="1" type="body"/>
          </p:nvPr>
        </p:nvSpPr>
        <p:spPr>
          <a:xfrm>
            <a:off x="499110" y="1477645"/>
            <a:ext cx="11371580" cy="488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However, some of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negative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statistics were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misleading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artificial blood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products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varied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their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benefits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risks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Some blood substitutes had very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few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serious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side effects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Some blood substitutes are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safer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more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beneficial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than scientists thought.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30" name="Google Shape;43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1" name="Google Shape;431;p4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31" name="Google Shape;431;p4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"/>
          <p:cNvSpPr txBox="1"/>
          <p:nvPr>
            <p:ph type="title"/>
          </p:nvPr>
        </p:nvSpPr>
        <p:spPr>
          <a:xfrm>
            <a:off x="706120" y="137795"/>
            <a:ext cx="11395710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Hemoglobin-Based Oxygen Carriers (HBOCs)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37" name="Google Shape;437;p42"/>
          <p:cNvSpPr txBox="1"/>
          <p:nvPr>
            <p:ph idx="1" type="body"/>
          </p:nvPr>
        </p:nvSpPr>
        <p:spPr>
          <a:xfrm>
            <a:off x="255905" y="1088390"/>
            <a:ext cx="11494135" cy="547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HBOCs are “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made of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” natural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hemoglobins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 were originally developed as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substitutes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Addition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HBOCs to traditional preservation protocols provides: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more oxygen to organs, to meet their energy metabolic needs,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prolongs preservation time,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reduces ischemia-reperfusion injury to grafts,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improves graft quality,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even increases the number of transplantable donors.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38" name="Google Shape;43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9" name="Google Shape;439;p4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39" name="Google Shape;439;p4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3"/>
          <p:cNvSpPr txBox="1"/>
          <p:nvPr>
            <p:ph type="title"/>
          </p:nvPr>
        </p:nvSpPr>
        <p:spPr>
          <a:xfrm>
            <a:off x="706120" y="137795"/>
            <a:ext cx="11395710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Hemoglobin-based oxygen carriers (HBOCs)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45" name="Google Shape;445;p43"/>
          <p:cNvSpPr txBox="1"/>
          <p:nvPr>
            <p:ph idx="1" type="body"/>
          </p:nvPr>
        </p:nvSpPr>
        <p:spPr>
          <a:xfrm>
            <a:off x="431800" y="1330960"/>
            <a:ext cx="1131824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•"/>
            </a:pP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the present study was: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review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potential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HBOCs in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solid organ preservation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Provide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new approaches to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understand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strategies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 preservation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46" name="Google Shape;44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7" name="Google Shape;447;p4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47" name="Google Shape;447;p4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4"/>
          <p:cNvSpPr txBox="1"/>
          <p:nvPr>
            <p:ph type="title"/>
          </p:nvPr>
        </p:nvSpPr>
        <p:spPr>
          <a:xfrm>
            <a:off x="981075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Perflourocarbons (PFCs)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53" name="Google Shape;453;p44"/>
          <p:cNvSpPr txBox="1"/>
          <p:nvPr>
            <p:ph idx="1" type="body"/>
          </p:nvPr>
        </p:nvSpPr>
        <p:spPr>
          <a:xfrm>
            <a:off x="278130" y="1015365"/>
            <a:ext cx="11548110" cy="5161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PFCs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remain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bloodstream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for about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48 hours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PFCs were the first group of artificial blood products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studied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by scientists, because of their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oxygen-dissolving ability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PFCs are usually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are a good oxygen carriers.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PFCs must be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emulsified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before they can be given to patients, since they do not mix with blood.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Researchers are now trying to find out if they can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reduce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swollen brain tissue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traumatic brain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injury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using PFCs.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PFC particles may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cause flu-like symptoms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some patients when they exhale these compounds.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54" name="Google Shape;45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44"/>
          <p:cNvGraphicFramePr/>
          <p:nvPr/>
        </p:nvGraphicFramePr>
        <p:xfrm>
          <a:off x="11114405" y="6177915"/>
          <a:ext cx="1077595" cy="680085"/>
        </p:xfrm>
        <a:graphic>
          <a:graphicData uri="http://schemas.openxmlformats.org/presentationml/2006/ole">
            <mc:AlternateContent>
              <mc:Choice Requires="v">
                <p:oleObj r:id="rId5" imgH="680085" imgW="1077595" progId="Paint.Picture" spid="_x0000_s1">
                  <p:embed/>
                </p:oleObj>
              </mc:Choice>
              <mc:Fallback>
                <p:oleObj r:id="rId6" imgH="680085" imgW="1077595" progId="Paint.Picture">
                  <p:embed/>
                  <p:pic>
                    <p:nvPicPr>
                      <p:cNvPr id="455" name="Google Shape;455;p4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114405" y="6177915"/>
                        <a:ext cx="1077595" cy="680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/>
          <p:nvPr>
            <p:ph idx="1" type="body"/>
          </p:nvPr>
        </p:nvSpPr>
        <p:spPr>
          <a:xfrm>
            <a:off x="838200" y="2233295"/>
            <a:ext cx="10515600" cy="3943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0"/>
              <a:buNone/>
            </a:pPr>
            <a:r>
              <a:rPr lang="en-IN" sz="14000">
                <a:solidFill>
                  <a:srgbClr val="00B050"/>
                </a:solidFill>
              </a:rPr>
              <a:t>TH</a:t>
            </a:r>
            <a:r>
              <a:rPr lang="en-IN" sz="14000">
                <a:solidFill>
                  <a:srgbClr val="FFFF00"/>
                </a:solidFill>
              </a:rPr>
              <a:t>AN</a:t>
            </a:r>
            <a:r>
              <a:rPr lang="en-IN" sz="14000">
                <a:solidFill>
                  <a:srgbClr val="7030A0"/>
                </a:solidFill>
              </a:rPr>
              <a:t>K Y</a:t>
            </a:r>
            <a:r>
              <a:rPr lang="en-IN" sz="14000">
                <a:solidFill>
                  <a:schemeClr val="accent2"/>
                </a:solidFill>
              </a:rPr>
              <a:t>OU</a:t>
            </a:r>
            <a:endParaRPr sz="14000">
              <a:solidFill>
                <a:schemeClr val="accent2"/>
              </a:solidFill>
            </a:endParaRPr>
          </a:p>
        </p:txBody>
      </p:sp>
      <p:pic>
        <p:nvPicPr>
          <p:cNvPr descr="CMRIT A++ Logo-01" id="461" name="Google Shape;46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2" name="Google Shape;462;p4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62" name="Google Shape;462;p4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ULTRASONOGRAPHY (Ultrasound)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132080" y="1242695"/>
            <a:ext cx="11892280" cy="5418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refers to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sound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above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human audible limit 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20 kHz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Ultrasound of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frequencies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up to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MHz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beyond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used in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medical diagnosis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therapy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surgery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investigative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applications: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 ultrasound source (transmitter)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pulses into the body.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When the pulse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encounters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boundary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between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organs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or between two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tissue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regions of </a:t>
            </a: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densities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reflections of sound occur.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8" name="Google Shape;128;p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28" name="Google Shape;128;p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838200" y="7175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ULTRASONOGRAPHY (Ultrasound)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4942840" y="948690"/>
            <a:ext cx="6641465" cy="5712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scanning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body with Ultrasound and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detecting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echoes generated by various organs, a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sonogram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internal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structure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(s) can be generated.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method is called 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diagnostic imaging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echolocation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Diagnostic ultrasound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sonography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diagnostic medical sonography) :</a:t>
            </a:r>
            <a:endParaRPr b="1"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it’s an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imaging method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 uses sound waves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images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within your body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Images provide valuable information for diagnosing and directing treatment for a variety of diseases.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6"/>
          <p:cNvGraphicFramePr/>
          <p:nvPr/>
        </p:nvGraphicFramePr>
        <p:xfrm>
          <a:off x="11035665" y="6200775"/>
          <a:ext cx="1156335" cy="657225"/>
        </p:xfrm>
        <a:graphic>
          <a:graphicData uri="http://schemas.openxmlformats.org/presentationml/2006/ole">
            <mc:AlternateContent>
              <mc:Choice Requires="v">
                <p:oleObj r:id="rId5" imgH="657225" imgW="1156335" progId="Paint.Picture" spid="_x0000_s1">
                  <p:embed/>
                </p:oleObj>
              </mc:Choice>
              <mc:Fallback>
                <p:oleObj r:id="rId6" imgH="657225" imgW="1156335" progId="Paint.Picture">
                  <p:embed/>
                  <p:pic>
                    <p:nvPicPr>
                      <p:cNvPr id="136" name="Google Shape;136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35665" y="6200775"/>
                        <a:ext cx="115633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7" name="Google Shape;13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080" y="1099185"/>
            <a:ext cx="473329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227330" y="6569710"/>
            <a:ext cx="4479925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SONOGRAPHY OF KIDNEY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772795" y="71755"/>
            <a:ext cx="11349355" cy="1027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SONARS- Sound/Sonic Navigation &amp; Ranging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6772275" y="1242695"/>
            <a:ext cx="5241290" cy="5275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a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technique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uses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sound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propagation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navigate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measure distances (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), or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 objects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on or under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surface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"Sonar" can refer to one of two types of technology: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Passive sonar: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 listening the sound made by vessels.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Active sonar: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emitting pulses of sounds and listening for echoes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p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46" name="Google Shape;146;p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" name="Google Shape;14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4165" y="988060"/>
            <a:ext cx="6325235" cy="553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SONARS- Sound/Sonic Navigation &amp; Ranging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53" name="Google Shape;153;p8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term sonar is also used for the equipment used to generate and receive the sound.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Sonar may be used: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As a means of: acoustic location and measurement of the "targets"echo characteristics.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For robot navigation, and SODAR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SODAR (an upward-looking,in-air, sonar) is used for atmospheric investigations.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acoustic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frequencies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used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sonar systems vary from very low (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infrasonic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) to extremely high (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ultrasonic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study of underwater sound is known as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underwater acoustics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hydroacoustics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54" name="Google Shape;1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55" name="Google Shape;155;p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1551305" y="218440"/>
            <a:ext cx="10515600" cy="65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Photosynthesis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5109210" y="1186815"/>
            <a:ext cx="6755765" cy="540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Photosynthesis process is carried out by plants, algae, and some types of bacteria.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capture energy, from sunlight, to produce: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oxygen (O2)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chemical energy stored in glucose (a sugar).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Herbivores then obtain this energy by eating plants, and carnivores obtain it by eating herbivores.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During photosynthesis: plants take in CO2 and water H2O from the air and soil.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" name="Google Shape;163;p9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63" name="Google Shape;163;p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oogle Shape;164;p9"/>
          <p:cNvPicPr preferRelativeResize="0"/>
          <p:nvPr>
            <p:ph idx="2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460" y="1186815"/>
            <a:ext cx="4469130" cy="5403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2024-04-26T13:21:00Z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3C0E08B0838E4295AFB49C6BD1591B92_11</vt:lpwstr>
  </property>
  <property fmtid="{D5CDD505-2E9C-101B-9397-08002B2CF9AE}" pid="3" name="KSOProductBuildVer">
    <vt:lpwstr>1033-12.2.0.13472</vt:lpwstr>
  </property>
</Properties>
</file>